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0" r:id="rId2"/>
    <p:sldId id="271" r:id="rId3"/>
    <p:sldId id="272" r:id="rId4"/>
    <p:sldId id="267" r:id="rId5"/>
    <p:sldId id="268" r:id="rId6"/>
    <p:sldId id="273" r:id="rId7"/>
    <p:sldId id="257" r:id="rId8"/>
    <p:sldId id="258" r:id="rId9"/>
    <p:sldId id="275" r:id="rId10"/>
    <p:sldId id="259" r:id="rId11"/>
    <p:sldId id="276" r:id="rId12"/>
    <p:sldId id="260" r:id="rId13"/>
    <p:sldId id="277" r:id="rId14"/>
    <p:sldId id="261" r:id="rId15"/>
    <p:sldId id="262" r:id="rId16"/>
    <p:sldId id="278" r:id="rId17"/>
    <p:sldId id="263" r:id="rId18"/>
    <p:sldId id="264" r:id="rId19"/>
    <p:sldId id="279" r:id="rId20"/>
    <p:sldId id="265"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30" d="100"/>
          <a:sy n="30" d="100"/>
        </p:scale>
        <p:origin x="-2526" y="-90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EEA967-F9AA-4886-85BD-62CB90078058}" type="datetimeFigureOut">
              <a:rPr lang="en-US" smtClean="0"/>
              <a:pPr/>
              <a:t>9/2/2021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A1E3C3-9B3A-48B4-8875-2264D65EC1E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3A1E3C3-9B3A-48B4-8875-2264D65EC1E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21C89A8-EAA6-4292-98A4-1171A1E0BB0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C89A8-EAA6-4292-98A4-1171A1E0BB0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C89A8-EAA6-4292-98A4-1171A1E0BB0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C89A8-EAA6-4292-98A4-1171A1E0BB0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1C89A8-EAA6-4292-98A4-1171A1E0BB0D}" type="datetimeFigureOut">
              <a:rPr lang="en-US" smtClean="0"/>
              <a:pPr/>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21C89A8-EAA6-4292-98A4-1171A1E0BB0D}" type="datetimeFigureOut">
              <a:rPr lang="en-US" smtClean="0"/>
              <a:pPr/>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1C89A8-EAA6-4292-98A4-1171A1E0BB0D}" type="datetimeFigureOut">
              <a:rPr lang="en-US" smtClean="0"/>
              <a:pPr/>
              <a:t>9/2/2021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21C89A8-EAA6-4292-98A4-1171A1E0BB0D}" type="datetimeFigureOut">
              <a:rPr lang="en-US" smtClean="0"/>
              <a:pPr/>
              <a:t>9/2/2021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1C89A8-EAA6-4292-98A4-1171A1E0BB0D}" type="datetimeFigureOut">
              <a:rPr lang="en-US" smtClean="0"/>
              <a:pPr/>
              <a:t>9/2/2021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C89A8-EAA6-4292-98A4-1171A1E0BB0D}" type="datetimeFigureOut">
              <a:rPr lang="en-US" smtClean="0"/>
              <a:pPr/>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C89A8-EAA6-4292-98A4-1171A1E0BB0D}" type="datetimeFigureOut">
              <a:rPr lang="en-US" smtClean="0"/>
              <a:pPr/>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A9CFEE-5173-40FD-A504-0BDBCA0D1C7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1C89A8-EAA6-4292-98A4-1171A1E0BB0D}" type="datetimeFigureOut">
              <a:rPr lang="en-US" smtClean="0"/>
              <a:pPr/>
              <a:t>9/2/2021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A9CFEE-5173-40FD-A504-0BDBCA0D1C7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dirty="0" smtClean="0"/>
              <a:t/>
            </a:r>
            <a:br>
              <a:rPr lang="en-US" dirty="0" smtClean="0"/>
            </a:br>
            <a:r>
              <a:rPr lang="en-US" dirty="0" smtClean="0"/>
              <a:t>Control </a:t>
            </a:r>
            <a:r>
              <a:rPr lang="en-US" dirty="0"/>
              <a:t>Word Register</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000" dirty="0"/>
              <a:t>This register is accessed when lines A</a:t>
            </a:r>
            <a:r>
              <a:rPr lang="en-US" sz="2000" baseline="-25000" dirty="0"/>
              <a:t>0</a:t>
            </a:r>
            <a:r>
              <a:rPr lang="en-US" sz="2000" dirty="0"/>
              <a:t> &amp; A</a:t>
            </a:r>
            <a:r>
              <a:rPr lang="en-US" sz="2000" baseline="-25000" dirty="0"/>
              <a:t>1</a:t>
            </a:r>
            <a:r>
              <a:rPr lang="en-US" sz="2000" dirty="0"/>
              <a:t> are at logic 1. </a:t>
            </a:r>
            <a:endParaRPr lang="en-US" sz="2000" dirty="0" smtClean="0"/>
          </a:p>
          <a:p>
            <a:pPr algn="just"/>
            <a:r>
              <a:rPr lang="en-US" sz="2000" dirty="0" smtClean="0"/>
              <a:t>It </a:t>
            </a:r>
            <a:r>
              <a:rPr lang="en-US" sz="2000" dirty="0"/>
              <a:t>is used to write a command word, which specifies the counter to be used, its mode, and either a read or write operation</a:t>
            </a:r>
            <a:r>
              <a:rPr lang="en-US" sz="2000"/>
              <a:t>. </a:t>
            </a:r>
            <a:endParaRPr lang="en-US" sz="2000" dirty="0"/>
          </a:p>
        </p:txBody>
      </p:sp>
      <p:pic>
        <p:nvPicPr>
          <p:cNvPr id="5" name="Picture 2" descr="https://image2.slideserve.com/5349058/8254-block-diagram-n.jpg"/>
          <p:cNvPicPr>
            <a:picLocks noChangeAspect="1" noChangeArrowheads="1"/>
          </p:cNvPicPr>
          <p:nvPr/>
        </p:nvPicPr>
        <p:blipFill>
          <a:blip r:embed="rId2"/>
          <a:srcRect t="17778"/>
          <a:stretch>
            <a:fillRect/>
          </a:stretch>
        </p:blipFill>
        <p:spPr bwMode="auto">
          <a:xfrm>
            <a:off x="1752600" y="2997200"/>
            <a:ext cx="5181600" cy="3556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dirty="0" smtClean="0"/>
              <a:t>MODE1</a:t>
            </a:r>
            <a:r>
              <a:rPr lang="en-US" dirty="0" smtClean="0"/>
              <a:t>:</a:t>
            </a:r>
            <a:r>
              <a:rPr lang="en-US" sz="4000" dirty="0" smtClean="0"/>
              <a:t/>
            </a:r>
            <a:br>
              <a:rPr lang="en-US" sz="4000" dirty="0" smtClean="0"/>
            </a:br>
            <a:r>
              <a:rPr lang="en-US" sz="4000" dirty="0" smtClean="0"/>
              <a:t>Programmable </a:t>
            </a:r>
            <a:r>
              <a:rPr lang="en-US" sz="4000" dirty="0" smtClean="0"/>
              <a:t>one shot</a:t>
            </a:r>
            <a:endParaRPr lang="en-US" dirty="0"/>
          </a:p>
        </p:txBody>
      </p:sp>
      <p:sp>
        <p:nvSpPr>
          <p:cNvPr id="3" name="Content Placeholder 2"/>
          <p:cNvSpPr>
            <a:spLocks noGrp="1"/>
          </p:cNvSpPr>
          <p:nvPr>
            <p:ph idx="1"/>
          </p:nvPr>
        </p:nvSpPr>
        <p:spPr/>
        <p:txBody>
          <a:bodyPr/>
          <a:lstStyle/>
          <a:p>
            <a:r>
              <a:rPr lang="en-US" dirty="0" smtClean="0"/>
              <a:t>The gate input trigger the counter to output o for count clock.</a:t>
            </a:r>
          </a:p>
          <a:p>
            <a:r>
              <a:rPr lang="en-US" dirty="0" smtClean="0"/>
              <a:t>Counter reloaded if G is pulsed again.</a:t>
            </a:r>
            <a:endParaRPr lang="en-US" dirty="0"/>
          </a:p>
        </p:txBody>
      </p:sp>
      <p:pic>
        <p:nvPicPr>
          <p:cNvPr id="7171" name="Picture 3" descr="C:\Users\vikram\Desktop\Screenshot_3.jpg"/>
          <p:cNvPicPr>
            <a:picLocks noChangeAspect="1" noChangeArrowheads="1"/>
          </p:cNvPicPr>
          <p:nvPr/>
        </p:nvPicPr>
        <p:blipFill>
          <a:blip r:embed="rId2"/>
          <a:srcRect/>
          <a:stretch>
            <a:fillRect/>
          </a:stretch>
        </p:blipFill>
        <p:spPr bwMode="auto">
          <a:xfrm>
            <a:off x="990600" y="3276600"/>
            <a:ext cx="7472363" cy="3082273"/>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E:\desktop1\mpmc\images\IMG-20210901-WA0008.jpg"/>
          <p:cNvPicPr>
            <a:picLocks noChangeAspect="1" noChangeArrowheads="1"/>
          </p:cNvPicPr>
          <p:nvPr/>
        </p:nvPicPr>
        <p:blipFill>
          <a:blip r:embed="rId2"/>
          <a:srcRect/>
          <a:stretch>
            <a:fillRect/>
          </a:stretch>
        </p:blipFill>
        <p:spPr bwMode="auto">
          <a:xfrm>
            <a:off x="1143000" y="570287"/>
            <a:ext cx="7013648" cy="628771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t>MODE 2:Rate Generator</a:t>
            </a:r>
            <a:endParaRPr lang="en-US" dirty="0"/>
          </a:p>
        </p:txBody>
      </p:sp>
      <p:sp>
        <p:nvSpPr>
          <p:cNvPr id="3" name="Content Placeholder 2"/>
          <p:cNvSpPr>
            <a:spLocks noGrp="1"/>
          </p:cNvSpPr>
          <p:nvPr>
            <p:ph idx="1"/>
          </p:nvPr>
        </p:nvSpPr>
        <p:spPr/>
        <p:txBody>
          <a:bodyPr/>
          <a:lstStyle/>
          <a:p>
            <a:r>
              <a:rPr lang="en-US" dirty="0" smtClean="0"/>
              <a:t>Counters generates a series of pulses 1 clock pulse wide.</a:t>
            </a:r>
          </a:p>
          <a:p>
            <a:r>
              <a:rPr lang="en-US" dirty="0" smtClean="0"/>
              <a:t>The separation between pulses is determined by the count </a:t>
            </a:r>
          </a:p>
          <a:p>
            <a:r>
              <a:rPr lang="en-US" dirty="0" smtClean="0"/>
              <a:t>The cycle is repeated until reprogrammed or gate pin set to 0</a:t>
            </a:r>
          </a:p>
          <a:p>
            <a:endParaRPr lang="en-US" dirty="0"/>
          </a:p>
        </p:txBody>
      </p:sp>
      <p:pic>
        <p:nvPicPr>
          <p:cNvPr id="6147" name="Picture 3" descr="C:\Users\vikram\Desktop\Screenshot_5.jpg"/>
          <p:cNvPicPr>
            <a:picLocks noChangeAspect="1" noChangeArrowheads="1"/>
          </p:cNvPicPr>
          <p:nvPr/>
        </p:nvPicPr>
        <p:blipFill>
          <a:blip r:embed="rId2"/>
          <a:srcRect/>
          <a:stretch>
            <a:fillRect/>
          </a:stretch>
        </p:blipFill>
        <p:spPr bwMode="auto">
          <a:xfrm>
            <a:off x="685800" y="3886200"/>
            <a:ext cx="6577013" cy="242843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E:\desktop1\mpmc\images\IMG-20210901-WA0005.jpg"/>
          <p:cNvPicPr>
            <a:picLocks noChangeAspect="1" noChangeArrowheads="1"/>
          </p:cNvPicPr>
          <p:nvPr/>
        </p:nvPicPr>
        <p:blipFill>
          <a:blip r:embed="rId2"/>
          <a:srcRect/>
          <a:stretch>
            <a:fillRect/>
          </a:stretch>
        </p:blipFill>
        <p:spPr bwMode="auto">
          <a:xfrm>
            <a:off x="1219200" y="152400"/>
            <a:ext cx="6673933" cy="64008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dirty="0" smtClean="0"/>
              <a:t>Write instruction to generate pulse every 50mcroS from Ctr0</a:t>
            </a:r>
            <a:endParaRPr lang="en-US" dirty="0"/>
          </a:p>
        </p:txBody>
      </p:sp>
      <p:sp>
        <p:nvSpPr>
          <p:cNvPr id="3" name="Content Placeholder 2"/>
          <p:cNvSpPr>
            <a:spLocks noGrp="1"/>
          </p:cNvSpPr>
          <p:nvPr>
            <p:ph idx="1"/>
          </p:nvPr>
        </p:nvSpPr>
        <p:spPr/>
        <p:txBody>
          <a:bodyPr/>
          <a:lstStyle/>
          <a:p>
            <a:endParaRPr lang="en-US"/>
          </a:p>
        </p:txBody>
      </p:sp>
      <p:pic>
        <p:nvPicPr>
          <p:cNvPr id="9218" name="Picture 2" descr="https://image2.slideserve.com/5349058/write-instruction-to-generate-pulse-every-50mcros-from-ctr0-n.jpg"/>
          <p:cNvPicPr>
            <a:picLocks noChangeAspect="1" noChangeArrowheads="1"/>
          </p:cNvPicPr>
          <p:nvPr/>
        </p:nvPicPr>
        <p:blipFill>
          <a:blip r:embed="rId2"/>
          <a:srcRect t="22222"/>
          <a:stretch>
            <a:fillRect/>
          </a:stretch>
        </p:blipFill>
        <p:spPr bwMode="auto">
          <a:xfrm>
            <a:off x="762000" y="2286000"/>
            <a:ext cx="6858000" cy="400050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t>Mode 3:Square wave generator</a:t>
            </a:r>
            <a:endParaRPr lang="en-US" dirty="0"/>
          </a:p>
        </p:txBody>
      </p:sp>
      <p:sp>
        <p:nvSpPr>
          <p:cNvPr id="3" name="Content Placeholder 2"/>
          <p:cNvSpPr>
            <a:spLocks noGrp="1"/>
          </p:cNvSpPr>
          <p:nvPr>
            <p:ph idx="1"/>
          </p:nvPr>
        </p:nvSpPr>
        <p:spPr/>
        <p:txBody>
          <a:bodyPr/>
          <a:lstStyle/>
          <a:p>
            <a:r>
              <a:rPr lang="en-US" dirty="0" smtClean="0"/>
              <a:t>Generates a continuous square wave with G set to 1.</a:t>
            </a:r>
          </a:p>
          <a:p>
            <a:r>
              <a:rPr lang="en-US" dirty="0" smtClean="0"/>
              <a:t>If count is even,50% duty cycle otherwise OUT is high 1 cycle is longer.</a:t>
            </a:r>
            <a:endParaRPr lang="en-US" dirty="0"/>
          </a:p>
        </p:txBody>
      </p:sp>
      <p:pic>
        <p:nvPicPr>
          <p:cNvPr id="4105" name="Picture 9" descr="C:\Users\vikram\Desktop\Screenshot_6.jpg"/>
          <p:cNvPicPr>
            <a:picLocks noChangeAspect="1" noChangeArrowheads="1"/>
          </p:cNvPicPr>
          <p:nvPr/>
        </p:nvPicPr>
        <p:blipFill>
          <a:blip r:embed="rId2"/>
          <a:srcRect/>
          <a:stretch>
            <a:fillRect/>
          </a:stretch>
        </p:blipFill>
        <p:spPr bwMode="auto">
          <a:xfrm>
            <a:off x="685800" y="3200400"/>
            <a:ext cx="7624763" cy="261628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E:\desktop1\mpmc\images\IMG-20210901-WA0003.jpg"/>
          <p:cNvPicPr>
            <a:picLocks noChangeAspect="1" noChangeArrowheads="1"/>
          </p:cNvPicPr>
          <p:nvPr/>
        </p:nvPicPr>
        <p:blipFill>
          <a:blip r:embed="rId2"/>
          <a:srcRect/>
          <a:stretch>
            <a:fillRect/>
          </a:stretch>
        </p:blipFill>
        <p:spPr bwMode="auto">
          <a:xfrm>
            <a:off x="1295400" y="0"/>
            <a:ext cx="6480279" cy="6858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dirty="0" smtClean="0"/>
              <a:t>Write instruction for 1Khz square wave at </a:t>
            </a:r>
            <a:r>
              <a:rPr lang="en-US" dirty="0" err="1" smtClean="0"/>
              <a:t>Ctr</a:t>
            </a:r>
            <a:r>
              <a:rPr lang="en-US" dirty="0" smtClean="0"/>
              <a:t> 1</a:t>
            </a:r>
            <a:endParaRPr lang="en-US" dirty="0"/>
          </a:p>
        </p:txBody>
      </p:sp>
      <p:sp>
        <p:nvSpPr>
          <p:cNvPr id="3" name="Content Placeholder 2"/>
          <p:cNvSpPr>
            <a:spLocks noGrp="1"/>
          </p:cNvSpPr>
          <p:nvPr>
            <p:ph idx="1"/>
          </p:nvPr>
        </p:nvSpPr>
        <p:spPr/>
        <p:txBody>
          <a:bodyPr/>
          <a:lstStyle/>
          <a:p>
            <a:endParaRPr lang="en-US"/>
          </a:p>
        </p:txBody>
      </p:sp>
      <p:pic>
        <p:nvPicPr>
          <p:cNvPr id="11266" name="Picture 2" descr="https://image2.slideserve.com/5349058/write-instruction-for-1khz-square-wave-at-ctr-1-n.jpg"/>
          <p:cNvPicPr>
            <a:picLocks noChangeAspect="1" noChangeArrowheads="1"/>
          </p:cNvPicPr>
          <p:nvPr/>
        </p:nvPicPr>
        <p:blipFill>
          <a:blip r:embed="rId2"/>
          <a:srcRect t="22368"/>
          <a:stretch>
            <a:fillRect/>
          </a:stretch>
        </p:blipFill>
        <p:spPr bwMode="auto">
          <a:xfrm>
            <a:off x="609600" y="2209800"/>
            <a:ext cx="7721600" cy="44958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t>MODE 4 :Software triggered strobe</a:t>
            </a:r>
            <a:endParaRPr lang="en-US" dirty="0"/>
          </a:p>
        </p:txBody>
      </p:sp>
      <p:sp>
        <p:nvSpPr>
          <p:cNvPr id="3" name="Content Placeholder 2"/>
          <p:cNvSpPr>
            <a:spLocks noGrp="1"/>
          </p:cNvSpPr>
          <p:nvPr>
            <p:ph idx="1"/>
          </p:nvPr>
        </p:nvSpPr>
        <p:spPr/>
        <p:txBody>
          <a:bodyPr/>
          <a:lstStyle/>
          <a:p>
            <a:r>
              <a:rPr lang="en-US" dirty="0" smtClean="0"/>
              <a:t>Software triggered one shot(Gate must be 1)</a:t>
            </a:r>
          </a:p>
          <a:p>
            <a:r>
              <a:rPr lang="en-US" dirty="0" smtClean="0"/>
              <a:t>OUT goes initially </a:t>
            </a:r>
            <a:r>
              <a:rPr lang="en-US" dirty="0" err="1" smtClean="0"/>
              <a:t>high,it</a:t>
            </a:r>
            <a:r>
              <a:rPr lang="en-US" dirty="0" smtClean="0"/>
              <a:t> goes low for one clock at the end of count</a:t>
            </a:r>
          </a:p>
          <a:p>
            <a:r>
              <a:rPr lang="en-US" dirty="0" smtClean="0"/>
              <a:t>The count must be reloaded for subsequent output.</a:t>
            </a:r>
            <a:endParaRPr lang="en-US" dirty="0"/>
          </a:p>
        </p:txBody>
      </p:sp>
      <p:pic>
        <p:nvPicPr>
          <p:cNvPr id="2050" name="Picture 2" descr="C:\Users\vikram\Desktop\Screenshot_7.jpg"/>
          <p:cNvPicPr>
            <a:picLocks noChangeAspect="1" noChangeArrowheads="1"/>
          </p:cNvPicPr>
          <p:nvPr/>
        </p:nvPicPr>
        <p:blipFill>
          <a:blip r:embed="rId2"/>
          <a:srcRect/>
          <a:stretch>
            <a:fillRect/>
          </a:stretch>
        </p:blipFill>
        <p:spPr bwMode="auto">
          <a:xfrm>
            <a:off x="990600" y="4333875"/>
            <a:ext cx="6500813" cy="252412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E:\desktop1\mpmc\images\IMG-20210901-WA0009.jpg"/>
          <p:cNvPicPr>
            <a:picLocks noChangeAspect="1" noChangeArrowheads="1"/>
          </p:cNvPicPr>
          <p:nvPr/>
        </p:nvPicPr>
        <p:blipFill>
          <a:blip r:embed="rId2"/>
          <a:srcRect/>
          <a:stretch>
            <a:fillRect/>
          </a:stretch>
        </p:blipFill>
        <p:spPr bwMode="auto">
          <a:xfrm>
            <a:off x="723900" y="0"/>
            <a:ext cx="7597339" cy="6858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28600" y="228600"/>
            <a:ext cx="8763000" cy="1676400"/>
          </a:xfrm>
        </p:spPr>
        <p:txBody>
          <a:bodyPr>
            <a:normAutofit fontScale="92500" lnSpcReduction="10000"/>
          </a:bodyPr>
          <a:lstStyle/>
          <a:p>
            <a:pPr algn="just"/>
            <a:r>
              <a:rPr lang="en-US" sz="1800" dirty="0"/>
              <a:t>After power-up, the state of the 8254 is undefined. The Mode, count value, and output of all Counters are undefined. How each counter operates is determined when it is programmed. Each counter must be programmed before it can be used. Unused counters need not be programmed. Counters are programmed by writing a </a:t>
            </a:r>
            <a:r>
              <a:rPr lang="en-US" sz="1800" dirty="0" smtClean="0"/>
              <a:t>Control </a:t>
            </a:r>
            <a:r>
              <a:rPr lang="en-US" sz="1800" dirty="0"/>
              <a:t>Word and then an initial count</a:t>
            </a:r>
            <a:r>
              <a:rPr lang="en-US" sz="1800" dirty="0" smtClean="0"/>
              <a:t>.</a:t>
            </a:r>
          </a:p>
          <a:p>
            <a:r>
              <a:rPr lang="en-US" sz="1800" b="0" i="0" dirty="0" smtClean="0">
                <a:latin typeface="Roboto"/>
              </a:rPr>
              <a:t>The format of Control Word of 8254 is:</a:t>
            </a:r>
            <a:r>
              <a:rPr lang="en-US" sz="1800" dirty="0" smtClean="0"/>
              <a:t/>
            </a:r>
            <a:br>
              <a:rPr lang="en-US" sz="1800" dirty="0" smtClean="0"/>
            </a:br>
            <a:endParaRPr lang="en-US" sz="1800" dirty="0"/>
          </a:p>
        </p:txBody>
      </p:sp>
      <p:pic>
        <p:nvPicPr>
          <p:cNvPr id="21506" name="Picture 2" descr="https://media.geeksforgeeks.org/wp-content/uploads/CR8254-1.png"/>
          <p:cNvPicPr>
            <a:picLocks noChangeAspect="1" noChangeArrowheads="1"/>
          </p:cNvPicPr>
          <p:nvPr/>
        </p:nvPicPr>
        <p:blipFill>
          <a:blip r:embed="rId2"/>
          <a:srcRect/>
          <a:stretch>
            <a:fillRect/>
          </a:stretch>
        </p:blipFill>
        <p:spPr bwMode="auto">
          <a:xfrm>
            <a:off x="304800" y="1524000"/>
            <a:ext cx="6486525" cy="1228726"/>
          </a:xfrm>
          <a:prstGeom prst="rect">
            <a:avLst/>
          </a:prstGeom>
          <a:noFill/>
        </p:spPr>
      </p:pic>
      <p:graphicFrame>
        <p:nvGraphicFramePr>
          <p:cNvPr id="5" name="Table 4"/>
          <p:cNvGraphicFramePr>
            <a:graphicFrameLocks noGrp="1"/>
          </p:cNvGraphicFramePr>
          <p:nvPr/>
        </p:nvGraphicFramePr>
        <p:xfrm>
          <a:off x="304800" y="2667000"/>
          <a:ext cx="1600200" cy="2971800"/>
        </p:xfrm>
        <a:graphic>
          <a:graphicData uri="http://schemas.openxmlformats.org/drawingml/2006/table">
            <a:tbl>
              <a:tblPr/>
              <a:tblGrid>
                <a:gridCol w="800100"/>
                <a:gridCol w="800100"/>
              </a:tblGrid>
              <a:tr h="605827">
                <a:tc>
                  <a:txBody>
                    <a:bodyPr/>
                    <a:lstStyle/>
                    <a:p>
                      <a:pPr algn="ctr" fontAlgn="base"/>
                      <a:r>
                        <a:rPr lang="en-US" sz="1600" b="1" cap="all" dirty="0">
                          <a:solidFill>
                            <a:srgbClr val="000000"/>
                          </a:solidFill>
                        </a:rPr>
                        <a:t>SC1</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c>
                  <a:txBody>
                    <a:bodyPr/>
                    <a:lstStyle/>
                    <a:p>
                      <a:pPr algn="ctr" fontAlgn="base"/>
                      <a:r>
                        <a:rPr lang="en-US" sz="1600" b="1" cap="all" dirty="0" smtClean="0">
                          <a:solidFill>
                            <a:srgbClr val="000000"/>
                          </a:solidFill>
                        </a:rPr>
                        <a:t>`SC0</a:t>
                      </a:r>
                      <a:endParaRPr lang="en-US" sz="1600" b="1" cap="all" dirty="0">
                        <a:solidFill>
                          <a:srgbClr val="000000"/>
                        </a:solidFill>
                      </a:endParaRP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r>
              <a:tr h="442586">
                <a:tc>
                  <a:txBody>
                    <a:bodyPr/>
                    <a:lstStyle/>
                    <a:p>
                      <a:pPr algn="ctr" fontAlgn="base"/>
                      <a:r>
                        <a:rPr lang="en-US" b="0" dirty="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dirty="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442586">
                <a:tc>
                  <a:txBody>
                    <a:bodyPr/>
                    <a:lstStyle/>
                    <a:p>
                      <a:pPr algn="ctr" fontAlgn="base"/>
                      <a:r>
                        <a:rPr lang="en-US"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dirty="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442586">
                <a:tc>
                  <a:txBody>
                    <a:bodyPr/>
                    <a:lstStyle/>
                    <a:p>
                      <a:pPr algn="ctr" fontAlgn="base"/>
                      <a:r>
                        <a:rPr lang="en-US"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dirty="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1038215">
                <a:tc>
                  <a:txBody>
                    <a:bodyPr/>
                    <a:lstStyle/>
                    <a:p>
                      <a:pPr algn="ctr" fontAlgn="base"/>
                      <a:r>
                        <a:rPr lang="en-US"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c>
                  <a:txBody>
                    <a:bodyPr/>
                    <a:lstStyle/>
                    <a:p>
                      <a:pPr algn="ctr" fontAlgn="base"/>
                      <a:r>
                        <a:rPr lang="en-US" b="0" dirty="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r>
            </a:tbl>
          </a:graphicData>
        </a:graphic>
      </p:graphicFrame>
      <p:graphicFrame>
        <p:nvGraphicFramePr>
          <p:cNvPr id="6" name="Table 5"/>
          <p:cNvGraphicFramePr>
            <a:graphicFrameLocks noGrp="1"/>
          </p:cNvGraphicFramePr>
          <p:nvPr/>
        </p:nvGraphicFramePr>
        <p:xfrm>
          <a:off x="3581399" y="2667000"/>
          <a:ext cx="2286001" cy="2851140"/>
        </p:xfrm>
        <a:graphic>
          <a:graphicData uri="http://schemas.openxmlformats.org/drawingml/2006/table">
            <a:tbl>
              <a:tblPr/>
              <a:tblGrid>
                <a:gridCol w="792617"/>
                <a:gridCol w="792617"/>
                <a:gridCol w="700767"/>
              </a:tblGrid>
              <a:tr h="588000">
                <a:tc>
                  <a:txBody>
                    <a:bodyPr/>
                    <a:lstStyle/>
                    <a:p>
                      <a:pPr algn="ctr" fontAlgn="base"/>
                      <a:r>
                        <a:rPr lang="en-US" sz="1600" b="1" cap="all" dirty="0">
                          <a:solidFill>
                            <a:srgbClr val="000000"/>
                          </a:solidFill>
                        </a:rPr>
                        <a:t>M2</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c>
                  <a:txBody>
                    <a:bodyPr/>
                    <a:lstStyle/>
                    <a:p>
                      <a:pPr algn="ctr" fontAlgn="base"/>
                      <a:r>
                        <a:rPr lang="en-US" sz="1600" b="1" cap="all" dirty="0">
                          <a:solidFill>
                            <a:srgbClr val="000000"/>
                          </a:solidFill>
                        </a:rPr>
                        <a:t>M1</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c>
                  <a:txBody>
                    <a:bodyPr/>
                    <a:lstStyle/>
                    <a:p>
                      <a:pPr algn="ctr" fontAlgn="base"/>
                      <a:r>
                        <a:rPr lang="en-US" sz="1600" b="1" cap="all" dirty="0">
                          <a:solidFill>
                            <a:srgbClr val="000000"/>
                          </a:solidFill>
                        </a:rPr>
                        <a:t>M0</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r>
              <a:tr h="346500">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dirty="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346500">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dirty="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346500">
                <a:tc>
                  <a:txBody>
                    <a:bodyPr/>
                    <a:lstStyle/>
                    <a:p>
                      <a:pPr algn="ctr" fontAlgn="base"/>
                      <a:r>
                        <a:rPr lang="en-US" sz="1600" b="0" dirty="0"/>
                        <a:t>X </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346500">
                <a:tc>
                  <a:txBody>
                    <a:bodyPr/>
                    <a:lstStyle/>
                    <a:p>
                      <a:pPr algn="ctr" fontAlgn="base"/>
                      <a:r>
                        <a:rPr lang="en-US" sz="1600" b="0" dirty="0"/>
                        <a:t>X </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346500">
                <a:tc>
                  <a:txBody>
                    <a:bodyPr/>
                    <a:lstStyle/>
                    <a:p>
                      <a:pPr algn="ctr" fontAlgn="base"/>
                      <a:r>
                        <a:rPr lang="en-US" sz="1600"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346500">
                <a:tc>
                  <a:txBody>
                    <a:bodyPr/>
                    <a:lstStyle/>
                    <a:p>
                      <a:pPr algn="ctr" fontAlgn="base"/>
                      <a:r>
                        <a:rPr lang="en-US" sz="1600"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c>
                  <a:txBody>
                    <a:bodyPr/>
                    <a:lstStyle/>
                    <a:p>
                      <a:pPr algn="ctr" fontAlgn="base"/>
                      <a:r>
                        <a:rPr lang="en-US" sz="1600"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c>
                  <a:txBody>
                    <a:bodyPr/>
                    <a:lstStyle/>
                    <a:p>
                      <a:pPr algn="ctr" fontAlgn="base"/>
                      <a:r>
                        <a:rPr lang="en-US" sz="1600" b="0" dirty="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r>
            </a:tbl>
          </a:graphicData>
        </a:graphic>
      </p:graphicFrame>
      <p:graphicFrame>
        <p:nvGraphicFramePr>
          <p:cNvPr id="7" name="Content Placeholder 3"/>
          <p:cNvGraphicFramePr>
            <a:graphicFrameLocks/>
          </p:cNvGraphicFramePr>
          <p:nvPr/>
        </p:nvGraphicFramePr>
        <p:xfrm>
          <a:off x="1981200" y="2667000"/>
          <a:ext cx="1524000" cy="2640825"/>
        </p:xfrm>
        <a:graphic>
          <a:graphicData uri="http://schemas.openxmlformats.org/drawingml/2006/table">
            <a:tbl>
              <a:tblPr/>
              <a:tblGrid>
                <a:gridCol w="762000"/>
                <a:gridCol w="762000"/>
              </a:tblGrid>
              <a:tr h="609675">
                <a:tc>
                  <a:txBody>
                    <a:bodyPr/>
                    <a:lstStyle/>
                    <a:p>
                      <a:pPr algn="ctr" fontAlgn="base"/>
                      <a:r>
                        <a:rPr lang="en-US" b="1" cap="all" dirty="0">
                          <a:solidFill>
                            <a:srgbClr val="000000"/>
                          </a:solidFill>
                        </a:rPr>
                        <a:t>RW1</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c>
                  <a:txBody>
                    <a:bodyPr/>
                    <a:lstStyle/>
                    <a:p>
                      <a:pPr algn="ctr" fontAlgn="base"/>
                      <a:r>
                        <a:rPr lang="en-US" b="1" cap="all" dirty="0">
                          <a:solidFill>
                            <a:srgbClr val="000000"/>
                          </a:solidFill>
                        </a:rPr>
                        <a:t>RW0</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r>
              <a:tr h="485330">
                <a:tc>
                  <a:txBody>
                    <a:bodyPr/>
                    <a:lstStyle/>
                    <a:p>
                      <a:pPr algn="ctr" fontAlgn="base"/>
                      <a:r>
                        <a:rPr lang="en-US" b="0" dirty="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432637">
                <a:tc>
                  <a:txBody>
                    <a:bodyPr/>
                    <a:lstStyle/>
                    <a:p>
                      <a:pPr algn="ctr" fontAlgn="base"/>
                      <a:r>
                        <a:rPr lang="en-US"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432637">
                <a:tc>
                  <a:txBody>
                    <a:bodyPr/>
                    <a:lstStyle/>
                    <a:p>
                      <a:pPr algn="ctr" fontAlgn="base"/>
                      <a:r>
                        <a:rPr lang="en-US"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680546">
                <a:tc>
                  <a:txBody>
                    <a:bodyPr/>
                    <a:lstStyle/>
                    <a:p>
                      <a:pPr algn="ctr" fontAlgn="base"/>
                      <a:r>
                        <a:rPr lang="en-US" b="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c>
                  <a:txBody>
                    <a:bodyPr/>
                    <a:lstStyle/>
                    <a:p>
                      <a:pPr algn="ctr" fontAlgn="base"/>
                      <a:r>
                        <a:rPr lang="en-US" b="0" dirty="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r>
            </a:tbl>
          </a:graphicData>
        </a:graphic>
      </p:graphicFrame>
      <p:graphicFrame>
        <p:nvGraphicFramePr>
          <p:cNvPr id="9" name="Table 8"/>
          <p:cNvGraphicFramePr>
            <a:graphicFrameLocks noGrp="1"/>
          </p:cNvGraphicFramePr>
          <p:nvPr/>
        </p:nvGraphicFramePr>
        <p:xfrm>
          <a:off x="1905000" y="2667000"/>
          <a:ext cx="1657350" cy="2788521"/>
        </p:xfrm>
        <a:graphic>
          <a:graphicData uri="http://schemas.openxmlformats.org/drawingml/2006/table">
            <a:tbl>
              <a:tblPr/>
              <a:tblGrid>
                <a:gridCol w="1657350"/>
              </a:tblGrid>
              <a:tr h="609600">
                <a:tc>
                  <a:txBody>
                    <a:bodyPr/>
                    <a:lstStyle/>
                    <a:p>
                      <a:pPr algn="ctr" fontAlgn="base"/>
                      <a:r>
                        <a:rPr lang="en-US" b="1" cap="all" dirty="0">
                          <a:solidFill>
                            <a:srgbClr val="000000"/>
                          </a:solidFill>
                        </a:rPr>
                        <a:t>SELECTION</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r>
              <a:tr h="466289">
                <a:tc>
                  <a:txBody>
                    <a:bodyPr/>
                    <a:lstStyle/>
                    <a:p>
                      <a:pPr algn="ctr" fontAlgn="base"/>
                      <a:r>
                        <a:rPr lang="en-US" b="0"/>
                        <a:t>C0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466289">
                <a:tc>
                  <a:txBody>
                    <a:bodyPr/>
                    <a:lstStyle/>
                    <a:p>
                      <a:pPr algn="ctr" fontAlgn="base"/>
                      <a:r>
                        <a:rPr lang="en-US" b="0"/>
                        <a:t>C1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466289">
                <a:tc>
                  <a:txBody>
                    <a:bodyPr/>
                    <a:lstStyle/>
                    <a:p>
                      <a:pPr algn="ctr" fontAlgn="base"/>
                      <a:r>
                        <a:rPr lang="en-US" b="0"/>
                        <a:t>C2</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780054">
                <a:tc>
                  <a:txBody>
                    <a:bodyPr/>
                    <a:lstStyle/>
                    <a:p>
                      <a:pPr algn="ctr" fontAlgn="base"/>
                      <a:r>
                        <a:rPr lang="en-US" b="0" dirty="0"/>
                        <a:t>Read back status</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r>
            </a:tbl>
          </a:graphicData>
        </a:graphic>
      </p:graphicFrame>
      <p:graphicFrame>
        <p:nvGraphicFramePr>
          <p:cNvPr id="10" name="Table 9"/>
          <p:cNvGraphicFramePr>
            <a:graphicFrameLocks noGrp="1"/>
          </p:cNvGraphicFramePr>
          <p:nvPr/>
        </p:nvGraphicFramePr>
        <p:xfrm>
          <a:off x="3581400" y="2667000"/>
          <a:ext cx="1657350" cy="3886200"/>
        </p:xfrm>
        <a:graphic>
          <a:graphicData uri="http://schemas.openxmlformats.org/drawingml/2006/table">
            <a:tbl>
              <a:tblPr/>
              <a:tblGrid>
                <a:gridCol w="1657350"/>
              </a:tblGrid>
              <a:tr h="609600">
                <a:tc>
                  <a:txBody>
                    <a:bodyPr/>
                    <a:lstStyle/>
                    <a:p>
                      <a:pPr algn="ctr" fontAlgn="base"/>
                      <a:r>
                        <a:rPr lang="en-US" b="1" cap="all" dirty="0">
                          <a:solidFill>
                            <a:srgbClr val="000000"/>
                          </a:solidFill>
                        </a:rPr>
                        <a:t>SELECTION</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r>
              <a:tr h="667957">
                <a:tc>
                  <a:txBody>
                    <a:bodyPr/>
                    <a:lstStyle/>
                    <a:p>
                      <a:pPr algn="ctr" fontAlgn="base"/>
                      <a:r>
                        <a:rPr lang="en-US" b="0"/>
                        <a:t>Counter Latch Command</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667957">
                <a:tc>
                  <a:txBody>
                    <a:bodyPr/>
                    <a:lstStyle/>
                    <a:p>
                      <a:pPr algn="ctr" fontAlgn="base"/>
                      <a:r>
                        <a:rPr lang="en-US" b="0"/>
                        <a:t>Read/Write lower byte</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667957">
                <a:tc>
                  <a:txBody>
                    <a:bodyPr/>
                    <a:lstStyle/>
                    <a:p>
                      <a:pPr algn="ctr" fontAlgn="base"/>
                      <a:r>
                        <a:rPr lang="en-US" b="0" dirty="0"/>
                        <a:t>Read/Write higher byte</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1205308">
                <a:tc>
                  <a:txBody>
                    <a:bodyPr/>
                    <a:lstStyle/>
                    <a:p>
                      <a:pPr algn="ctr" fontAlgn="base"/>
                      <a:r>
                        <a:rPr lang="en-US" b="0" dirty="0"/>
                        <a:t>Read/Write lower byte followed by higher byte</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r>
            </a:tbl>
          </a:graphicData>
        </a:graphic>
      </p:graphicFrame>
      <p:graphicFrame>
        <p:nvGraphicFramePr>
          <p:cNvPr id="11" name="Table 10"/>
          <p:cNvGraphicFramePr>
            <a:graphicFrameLocks noGrp="1"/>
          </p:cNvGraphicFramePr>
          <p:nvPr/>
        </p:nvGraphicFramePr>
        <p:xfrm>
          <a:off x="5943600" y="2667000"/>
          <a:ext cx="1447800" cy="3025140"/>
        </p:xfrm>
        <a:graphic>
          <a:graphicData uri="http://schemas.openxmlformats.org/drawingml/2006/table">
            <a:tbl>
              <a:tblPr/>
              <a:tblGrid>
                <a:gridCol w="1447800"/>
              </a:tblGrid>
              <a:tr h="457200">
                <a:tc>
                  <a:txBody>
                    <a:bodyPr/>
                    <a:lstStyle/>
                    <a:p>
                      <a:pPr algn="ctr" fontAlgn="base"/>
                      <a:r>
                        <a:rPr lang="en-US" sz="1400" b="1" cap="all" dirty="0">
                          <a:solidFill>
                            <a:srgbClr val="000000"/>
                          </a:solidFill>
                        </a:rPr>
                        <a:t>OPERATING MODE</a:t>
                      </a: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r>
              <a:tr h="0">
                <a:tc>
                  <a:txBody>
                    <a:bodyPr/>
                    <a:lstStyle/>
                    <a:p>
                      <a:pPr algn="ctr" fontAlgn="base"/>
                      <a:r>
                        <a:rPr lang="en-US" b="0"/>
                        <a:t>MODE 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0">
                <a:tc>
                  <a:txBody>
                    <a:bodyPr/>
                    <a:lstStyle/>
                    <a:p>
                      <a:pPr algn="ctr" fontAlgn="base"/>
                      <a:r>
                        <a:rPr lang="en-US" b="0"/>
                        <a:t>MODE 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0">
                <a:tc>
                  <a:txBody>
                    <a:bodyPr/>
                    <a:lstStyle/>
                    <a:p>
                      <a:pPr algn="ctr" fontAlgn="base"/>
                      <a:r>
                        <a:rPr lang="en-US" b="0"/>
                        <a:t>MODE 2</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0">
                <a:tc>
                  <a:txBody>
                    <a:bodyPr/>
                    <a:lstStyle/>
                    <a:p>
                      <a:pPr algn="ctr" fontAlgn="base"/>
                      <a:r>
                        <a:rPr lang="en-US" b="0"/>
                        <a:t>MODE 3</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0">
                <a:tc>
                  <a:txBody>
                    <a:bodyPr/>
                    <a:lstStyle/>
                    <a:p>
                      <a:pPr algn="ctr" fontAlgn="base"/>
                      <a:r>
                        <a:rPr lang="en-US" b="0"/>
                        <a:t>MODE 4</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0">
                <a:tc>
                  <a:txBody>
                    <a:bodyPr/>
                    <a:lstStyle/>
                    <a:p>
                      <a:pPr algn="ctr" fontAlgn="base"/>
                      <a:r>
                        <a:rPr lang="en-US" b="0" dirty="0"/>
                        <a:t>MODE 5</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a:noFill/>
                    </a:lnB>
                    <a:solidFill>
                      <a:srgbClr val="FFFFFF"/>
                    </a:solidFill>
                  </a:tcPr>
                </a:tc>
              </a:tr>
            </a:tbl>
          </a:graphicData>
        </a:graphic>
      </p:graphicFrame>
      <p:graphicFrame>
        <p:nvGraphicFramePr>
          <p:cNvPr id="12" name="Table 11"/>
          <p:cNvGraphicFramePr>
            <a:graphicFrameLocks noGrp="1"/>
          </p:cNvGraphicFramePr>
          <p:nvPr/>
        </p:nvGraphicFramePr>
        <p:xfrm>
          <a:off x="5943600" y="2667000"/>
          <a:ext cx="1828800" cy="1525252"/>
        </p:xfrm>
        <a:graphic>
          <a:graphicData uri="http://schemas.openxmlformats.org/drawingml/2006/table">
            <a:tbl>
              <a:tblPr/>
              <a:tblGrid>
                <a:gridCol w="914400"/>
                <a:gridCol w="914400"/>
              </a:tblGrid>
              <a:tr h="533400">
                <a:tc>
                  <a:txBody>
                    <a:bodyPr/>
                    <a:lstStyle/>
                    <a:p>
                      <a:pPr algn="ctr" fontAlgn="base"/>
                      <a:r>
                        <a:rPr lang="en-US" sz="1600" b="1" cap="all" dirty="0" smtClean="0">
                          <a:solidFill>
                            <a:srgbClr val="000000"/>
                          </a:solidFill>
                        </a:rPr>
                        <a:t>BCD/</a:t>
                      </a:r>
                    </a:p>
                    <a:p>
                      <a:pPr algn="ctr" fontAlgn="base"/>
                      <a:r>
                        <a:rPr lang="en-US" sz="1600" b="1" cap="all" dirty="0" smtClean="0">
                          <a:solidFill>
                            <a:srgbClr val="000000"/>
                          </a:solidFill>
                        </a:rPr>
                        <a:t>Binary</a:t>
                      </a:r>
                      <a:endParaRPr lang="en-US" sz="1600" b="1" cap="all" dirty="0">
                        <a:solidFill>
                          <a:srgbClr val="000000"/>
                        </a:solidFill>
                      </a:endParaRP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c>
                  <a:txBody>
                    <a:bodyPr/>
                    <a:lstStyle/>
                    <a:p>
                      <a:pPr algn="ctr" fontAlgn="base"/>
                      <a:endParaRPr lang="en-US" sz="1600" b="1" cap="all" dirty="0">
                        <a:solidFill>
                          <a:srgbClr val="000000"/>
                        </a:solidFill>
                      </a:endParaRPr>
                    </a:p>
                  </a:txBody>
                  <a:tcPr marL="76200" marR="76200" marT="76200" marB="76200" anchor="ctr">
                    <a:lnL>
                      <a:noFill/>
                    </a:lnL>
                    <a:lnR>
                      <a:noFill/>
                    </a:lnR>
                    <a:lnT>
                      <a:noFill/>
                    </a:lnT>
                    <a:lnB w="9525" cap="flat" cmpd="sng" algn="ctr">
                      <a:solidFill>
                        <a:srgbClr val="EDEDED"/>
                      </a:solidFill>
                      <a:prstDash val="solid"/>
                      <a:round/>
                      <a:headEnd type="none" w="med" len="med"/>
                      <a:tailEnd type="none" w="med" len="med"/>
                    </a:lnB>
                    <a:solidFill>
                      <a:srgbClr val="4CB96B"/>
                    </a:solidFill>
                  </a:tcPr>
                </a:tc>
              </a:tr>
              <a:tr h="442586">
                <a:tc>
                  <a:txBody>
                    <a:bodyPr/>
                    <a:lstStyle/>
                    <a:p>
                      <a:pPr algn="ctr" fontAlgn="base"/>
                      <a:r>
                        <a:rPr lang="en-US" b="0" dirty="0"/>
                        <a:t>0</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dirty="0" smtClean="0"/>
                        <a:t>Binary</a:t>
                      </a:r>
                      <a:endParaRPr lang="en-US" b="0" dirty="0"/>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r h="442586">
                <a:tc>
                  <a:txBody>
                    <a:bodyPr/>
                    <a:lstStyle/>
                    <a:p>
                      <a:pPr algn="ctr" fontAlgn="base"/>
                      <a:r>
                        <a:rPr lang="en-US" b="0" dirty="0"/>
                        <a:t>1</a:t>
                      </a:r>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pPr algn="ctr" fontAlgn="base"/>
                      <a:r>
                        <a:rPr lang="en-US" b="0" dirty="0" smtClean="0"/>
                        <a:t>BCD</a:t>
                      </a:r>
                      <a:endParaRPr lang="en-US" b="0" dirty="0"/>
                    </a:p>
                  </a:txBody>
                  <a:tcPr marL="133350" marR="133350" marT="66675" marB="66675" anchor="ctr">
                    <a:lnL>
                      <a:noFill/>
                    </a:lnL>
                    <a:lnR>
                      <a:noFill/>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ox(in)">
                                      <p:cBhvr>
                                        <p:cTn id="3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ox(i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dirty="0" smtClean="0"/>
              <a:t>MODE 5:Hardware Triggered Strobe</a:t>
            </a:r>
            <a:endParaRPr lang="en-US" dirty="0"/>
          </a:p>
        </p:txBody>
      </p:sp>
      <p:sp>
        <p:nvSpPr>
          <p:cNvPr id="3" name="Content Placeholder 2"/>
          <p:cNvSpPr>
            <a:spLocks noGrp="1"/>
          </p:cNvSpPr>
          <p:nvPr>
            <p:ph idx="1"/>
          </p:nvPr>
        </p:nvSpPr>
        <p:spPr/>
        <p:txBody>
          <a:bodyPr/>
          <a:lstStyle/>
          <a:p>
            <a:r>
              <a:rPr lang="en-US" dirty="0" smtClean="0"/>
              <a:t>Hardware triggered is one shot </a:t>
            </a:r>
          </a:p>
          <a:p>
            <a:r>
              <a:rPr lang="en-US" dirty="0" smtClean="0"/>
              <a:t>It is triggered by rising edge at the gate</a:t>
            </a:r>
          </a:p>
          <a:p>
            <a:r>
              <a:rPr lang="en-US" dirty="0" smtClean="0"/>
              <a:t>Initially the OUT is low and Gate triggered from low to high the out HIGH</a:t>
            </a:r>
          </a:p>
          <a:p>
            <a:r>
              <a:rPr lang="en-US" dirty="0" smtClean="0"/>
              <a:t>OUT goes low for one clock period</a:t>
            </a:r>
            <a:endParaRPr lang="en-US" dirty="0"/>
          </a:p>
        </p:txBody>
      </p:sp>
      <p:cxnSp>
        <p:nvCxnSpPr>
          <p:cNvPr id="7" name="Straight Arrow Connector 6"/>
          <p:cNvCxnSpPr/>
          <p:nvPr/>
        </p:nvCxnSpPr>
        <p:spPr>
          <a:xfrm>
            <a:off x="1905000" y="6477000"/>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27" name="Picture 3" descr="C:\Users\vikram\Desktop\Screenshot_8.jpg"/>
          <p:cNvPicPr>
            <a:picLocks noChangeAspect="1" noChangeArrowheads="1"/>
          </p:cNvPicPr>
          <p:nvPr/>
        </p:nvPicPr>
        <p:blipFill>
          <a:blip r:embed="rId2"/>
          <a:srcRect/>
          <a:stretch>
            <a:fillRect/>
          </a:stretch>
        </p:blipFill>
        <p:spPr bwMode="auto">
          <a:xfrm>
            <a:off x="533400" y="4343400"/>
            <a:ext cx="7620000" cy="2216219"/>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E:\desktop1\mpmc\images\IMG-20210901-WA0007.jpg"/>
          <p:cNvPicPr>
            <a:picLocks noChangeAspect="1" noChangeArrowheads="1"/>
          </p:cNvPicPr>
          <p:nvPr/>
        </p:nvPicPr>
        <p:blipFill>
          <a:blip r:embed="rId2"/>
          <a:srcRect/>
          <a:stretch>
            <a:fillRect/>
          </a:stretch>
        </p:blipFill>
        <p:spPr bwMode="auto">
          <a:xfrm>
            <a:off x="228600" y="-1072"/>
            <a:ext cx="8458200" cy="685907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dirty="0" smtClean="0"/>
              <a:t/>
            </a:r>
            <a:br>
              <a:rPr lang="en-US" dirty="0" smtClean="0"/>
            </a:br>
            <a:r>
              <a:rPr lang="en-US" dirty="0" smtClean="0"/>
              <a:t>Counters</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000" dirty="0"/>
              <a:t>Each counter consists of a single, 16 bit-down counter, which can be operated in either binary or BCD. Its input and output is configured by the selection of modes stored in the control word register. The programmer can read the contents of any of the three counters without disturbing the actual count in process.</a:t>
            </a:r>
          </a:p>
        </p:txBody>
      </p:sp>
      <p:pic>
        <p:nvPicPr>
          <p:cNvPr id="4" name="Picture 2" descr="https://image2.slideserve.com/5349058/8254-block-diagram-n.jpg"/>
          <p:cNvPicPr>
            <a:picLocks noChangeAspect="1" noChangeArrowheads="1"/>
          </p:cNvPicPr>
          <p:nvPr/>
        </p:nvPicPr>
        <p:blipFill>
          <a:blip r:embed="rId2"/>
          <a:srcRect l="45752" t="17778" r="8509" b="11991"/>
          <a:stretch>
            <a:fillRect/>
          </a:stretch>
        </p:blipFill>
        <p:spPr bwMode="auto">
          <a:xfrm>
            <a:off x="2743200" y="3352800"/>
            <a:ext cx="4038600" cy="35052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t>Programming the 8254</a:t>
            </a:r>
            <a:endParaRPr lang="en-US" dirty="0"/>
          </a:p>
        </p:txBody>
      </p:sp>
      <p:sp>
        <p:nvSpPr>
          <p:cNvPr id="3" name="Content Placeholder 2"/>
          <p:cNvSpPr>
            <a:spLocks noGrp="1"/>
          </p:cNvSpPr>
          <p:nvPr>
            <p:ph idx="1"/>
          </p:nvPr>
        </p:nvSpPr>
        <p:spPr>
          <a:xfrm>
            <a:off x="457200" y="1447800"/>
            <a:ext cx="8229600" cy="4678363"/>
          </a:xfrm>
        </p:spPr>
        <p:txBody>
          <a:bodyPr>
            <a:normAutofit fontScale="92500" lnSpcReduction="20000"/>
          </a:bodyPr>
          <a:lstStyle/>
          <a:p>
            <a:pPr algn="just"/>
            <a:r>
              <a:rPr lang="en-US" sz="2400" b="1" dirty="0" smtClean="0"/>
              <a:t>Why ?</a:t>
            </a:r>
            <a:r>
              <a:rPr lang="en-US" sz="2400" dirty="0" smtClean="0"/>
              <a:t>: The 8254 can be programmed</a:t>
            </a:r>
          </a:p>
          <a:p>
            <a:pPr algn="just"/>
            <a:r>
              <a:rPr lang="en-US" sz="2400" dirty="0" smtClean="0"/>
              <a:t>1) To provide various type of output through write operations </a:t>
            </a:r>
          </a:p>
          <a:p>
            <a:pPr algn="just"/>
            <a:r>
              <a:rPr lang="en-US" sz="2400" dirty="0" smtClean="0"/>
              <a:t>2) To check a count while counting through read operations</a:t>
            </a:r>
          </a:p>
          <a:p>
            <a:pPr algn="just"/>
            <a:r>
              <a:rPr lang="en-US" sz="2400" b="1" dirty="0" smtClean="0"/>
              <a:t>Write operations:</a:t>
            </a:r>
          </a:p>
          <a:p>
            <a:pPr algn="just"/>
            <a:r>
              <a:rPr lang="en-US" sz="2400" dirty="0" smtClean="0"/>
              <a:t>To initialize a counter following steps are necessary</a:t>
            </a:r>
          </a:p>
          <a:p>
            <a:pPr algn="just"/>
            <a:r>
              <a:rPr lang="en-US" sz="2400" dirty="0" smtClean="0"/>
              <a:t>1.Write a control word into control register.</a:t>
            </a:r>
          </a:p>
          <a:p>
            <a:pPr algn="just"/>
            <a:endParaRPr lang="en-US" sz="2400" dirty="0" smtClean="0"/>
          </a:p>
          <a:p>
            <a:pPr algn="just"/>
            <a:endParaRPr lang="en-US" sz="2400" dirty="0" smtClean="0"/>
          </a:p>
          <a:p>
            <a:pPr algn="just"/>
            <a:endParaRPr lang="en-US" sz="2400" dirty="0" smtClean="0"/>
          </a:p>
          <a:p>
            <a:pPr algn="just"/>
            <a:endParaRPr lang="en-US" sz="2400" dirty="0" smtClean="0"/>
          </a:p>
          <a:p>
            <a:pPr algn="just"/>
            <a:r>
              <a:rPr lang="en-US" sz="2400" dirty="0" smtClean="0"/>
              <a:t>     1	       0           1          1          0          0           0          0      = BOH</a:t>
            </a:r>
          </a:p>
          <a:p>
            <a:pPr algn="just"/>
            <a:r>
              <a:rPr lang="en-US" sz="2400" dirty="0" smtClean="0"/>
              <a:t>2.Load  the lower order byte of a count in </a:t>
            </a:r>
            <a:r>
              <a:rPr lang="en-US" sz="2400" b="1" dirty="0" smtClean="0"/>
              <a:t>the counter register</a:t>
            </a:r>
          </a:p>
          <a:p>
            <a:pPr algn="just"/>
            <a:r>
              <a:rPr lang="en-US" sz="2400" dirty="0" smtClean="0"/>
              <a:t>3.Load  the higher order byte of a count in t</a:t>
            </a:r>
            <a:r>
              <a:rPr lang="en-US" sz="2400" b="1" dirty="0" smtClean="0"/>
              <a:t>he counter register</a:t>
            </a:r>
          </a:p>
          <a:p>
            <a:pPr algn="just"/>
            <a:endParaRPr lang="en-US" sz="2400" dirty="0"/>
          </a:p>
        </p:txBody>
      </p:sp>
      <p:pic>
        <p:nvPicPr>
          <p:cNvPr id="4" name="Picture 2" descr="https://media.geeksforgeeks.org/wp-content/uploads/CR8254-1.png"/>
          <p:cNvPicPr>
            <a:picLocks noChangeAspect="1" noChangeArrowheads="1"/>
          </p:cNvPicPr>
          <p:nvPr/>
        </p:nvPicPr>
        <p:blipFill>
          <a:blip r:embed="rId2"/>
          <a:srcRect/>
          <a:stretch>
            <a:fillRect/>
          </a:stretch>
        </p:blipFill>
        <p:spPr bwMode="auto">
          <a:xfrm>
            <a:off x="838200" y="3495674"/>
            <a:ext cx="6486525" cy="122872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pPr algn="l"/>
            <a:r>
              <a:rPr lang="en-US" dirty="0" smtClean="0"/>
              <a:t>Program:</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smtClean="0">
                <a:solidFill>
                  <a:srgbClr val="002060"/>
                </a:solidFill>
                <a:latin typeface="Times New Roman" pitchFamily="18" charset="0"/>
                <a:cs typeface="Times New Roman" pitchFamily="18" charset="0"/>
              </a:rPr>
              <a:t>MVI A,BOH</a:t>
            </a:r>
          </a:p>
          <a:p>
            <a:pPr>
              <a:buNone/>
            </a:pPr>
            <a:r>
              <a:rPr lang="en-US" dirty="0" smtClean="0">
                <a:solidFill>
                  <a:srgbClr val="002060"/>
                </a:solidFill>
                <a:latin typeface="Times New Roman" pitchFamily="18" charset="0"/>
                <a:cs typeface="Times New Roman" pitchFamily="18" charset="0"/>
              </a:rPr>
              <a:t>OUT 83H  </a:t>
            </a:r>
            <a:r>
              <a:rPr lang="en-US" dirty="0" smtClean="0">
                <a:latin typeface="Times New Roman" pitchFamily="18" charset="0"/>
                <a:cs typeface="Times New Roman" pitchFamily="18" charset="0"/>
              </a:rPr>
              <a:t>; </a:t>
            </a:r>
            <a:r>
              <a:rPr lang="en-US" dirty="0" smtClean="0">
                <a:solidFill>
                  <a:srgbClr val="FF0000"/>
                </a:solidFill>
                <a:latin typeface="Times New Roman" pitchFamily="18" charset="0"/>
                <a:cs typeface="Times New Roman" pitchFamily="18" charset="0"/>
              </a:rPr>
              <a:t>A7 A6 A5 A4 A3 A2 A1 A0</a:t>
            </a:r>
          </a:p>
          <a:p>
            <a:pPr>
              <a:buNone/>
            </a:pPr>
            <a:r>
              <a:rPr lang="en-US" dirty="0" smtClean="0">
                <a:solidFill>
                  <a:srgbClr val="FF0000"/>
                </a:solidFill>
                <a:latin typeface="Times New Roman" pitchFamily="18" charset="0"/>
                <a:cs typeface="Times New Roman" pitchFamily="18" charset="0"/>
              </a:rPr>
              <a:t>                    1    0   0     0    0   0    1   1 =83H</a:t>
            </a:r>
          </a:p>
          <a:p>
            <a:pPr>
              <a:buNone/>
            </a:pPr>
            <a:r>
              <a:rPr lang="en-US" dirty="0" smtClean="0">
                <a:solidFill>
                  <a:srgbClr val="002060"/>
                </a:solidFill>
                <a:latin typeface="Times New Roman" pitchFamily="18" charset="0"/>
                <a:cs typeface="Times New Roman" pitchFamily="18" charset="0"/>
              </a:rPr>
              <a:t>MVI A,LOWBYTE;</a:t>
            </a:r>
          </a:p>
          <a:p>
            <a:pPr>
              <a:buNone/>
            </a:pPr>
            <a:r>
              <a:rPr lang="en-US" dirty="0" smtClean="0">
                <a:solidFill>
                  <a:srgbClr val="002060"/>
                </a:solidFill>
                <a:latin typeface="Times New Roman" pitchFamily="18" charset="0"/>
                <a:cs typeface="Times New Roman" pitchFamily="18" charset="0"/>
              </a:rPr>
              <a:t>OUT  82H</a:t>
            </a:r>
            <a:r>
              <a:rPr lang="en-US" dirty="0" smtClean="0">
                <a:solidFill>
                  <a:srgbClr val="FF0000"/>
                </a:solidFill>
                <a:latin typeface="Times New Roman" pitchFamily="18" charset="0"/>
                <a:cs typeface="Times New Roman" pitchFamily="18" charset="0"/>
              </a:rPr>
              <a:t>;  A7 A6 A5 A4 A3 A2 A1 A0</a:t>
            </a:r>
          </a:p>
          <a:p>
            <a:pPr>
              <a:buNone/>
            </a:pPr>
            <a:r>
              <a:rPr lang="en-US" dirty="0" smtClean="0">
                <a:solidFill>
                  <a:srgbClr val="FF0000"/>
                </a:solidFill>
                <a:latin typeface="Times New Roman" pitchFamily="18" charset="0"/>
                <a:cs typeface="Times New Roman" pitchFamily="18" charset="0"/>
              </a:rPr>
              <a:t>                     1    0   0	 0    0   0   1    0 =82H</a:t>
            </a:r>
          </a:p>
          <a:p>
            <a:pPr>
              <a:buNone/>
            </a:pPr>
            <a:r>
              <a:rPr lang="en-US" dirty="0" smtClean="0">
                <a:solidFill>
                  <a:srgbClr val="002060"/>
                </a:solidFill>
                <a:latin typeface="Times New Roman" pitchFamily="18" charset="0"/>
                <a:cs typeface="Times New Roman" pitchFamily="18" charset="0"/>
              </a:rPr>
              <a:t>MVI A,HIGHERBYTE;</a:t>
            </a:r>
          </a:p>
          <a:p>
            <a:pPr>
              <a:buNone/>
            </a:pPr>
            <a:r>
              <a:rPr lang="en-US" dirty="0" smtClean="0">
                <a:solidFill>
                  <a:srgbClr val="002060"/>
                </a:solidFill>
                <a:latin typeface="Times New Roman" pitchFamily="18" charset="0"/>
                <a:cs typeface="Times New Roman" pitchFamily="18" charset="0"/>
              </a:rPr>
              <a:t>OUT  82H; </a:t>
            </a:r>
          </a:p>
          <a:p>
            <a:pPr>
              <a:buNone/>
            </a:pPr>
            <a:r>
              <a:rPr lang="en-US" dirty="0" smtClean="0"/>
              <a:t> </a:t>
            </a:r>
          </a:p>
          <a:p>
            <a:pPr algn="just">
              <a:buNone/>
            </a:pPr>
            <a:r>
              <a:rPr lang="en-US" dirty="0" smtClean="0"/>
              <a:t>With a clock and appropriate gate signal to one of the counters  start the counters  and provide appropriate output </a:t>
            </a:r>
            <a:endParaRPr lang="en-US" dirty="0"/>
          </a:p>
        </p:txBody>
      </p:sp>
      <p:pic>
        <p:nvPicPr>
          <p:cNvPr id="4" name="Picture 2" descr="https://image2.slideserve.com/5349058/8254-block-diagram-n.jpg"/>
          <p:cNvPicPr>
            <a:picLocks noChangeAspect="1" noChangeArrowheads="1"/>
          </p:cNvPicPr>
          <p:nvPr/>
        </p:nvPicPr>
        <p:blipFill>
          <a:blip r:embed="rId2"/>
          <a:srcRect l="22059" t="61826" r="8824" b="11746"/>
          <a:stretch>
            <a:fillRect/>
          </a:stretch>
        </p:blipFill>
        <p:spPr bwMode="auto">
          <a:xfrm>
            <a:off x="5105400" y="685800"/>
            <a:ext cx="3581400" cy="1143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style>
          <a:lnRef idx="0">
            <a:schemeClr val="accent4"/>
          </a:lnRef>
          <a:fillRef idx="3">
            <a:schemeClr val="accent4"/>
          </a:fillRef>
          <a:effectRef idx="3">
            <a:schemeClr val="accent4"/>
          </a:effectRef>
          <a:fontRef idx="minor">
            <a:schemeClr val="lt1"/>
          </a:fontRef>
        </p:style>
        <p:txBody>
          <a:bodyPr/>
          <a:lstStyle/>
          <a:p>
            <a:r>
              <a:rPr lang="en-US" dirty="0" smtClean="0">
                <a:latin typeface="Times New Roman" pitchFamily="18" charset="0"/>
                <a:cs typeface="Times New Roman" pitchFamily="18" charset="0"/>
              </a:rPr>
              <a:t>Program: Read operation: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endParaRPr lang="en-US" dirty="0" smtClean="0">
              <a:solidFill>
                <a:srgbClr val="FF0000"/>
              </a:solidFill>
              <a:latin typeface="Times New Roman" pitchFamily="18" charset="0"/>
              <a:cs typeface="Times New Roman" pitchFamily="18" charset="0"/>
            </a:endParaRPr>
          </a:p>
          <a:p>
            <a:r>
              <a:rPr lang="en-US" dirty="0" smtClean="0">
                <a:solidFill>
                  <a:srgbClr val="FF0000"/>
                </a:solidFill>
                <a:latin typeface="Times New Roman" pitchFamily="18" charset="0"/>
                <a:cs typeface="Times New Roman" pitchFamily="18" charset="0"/>
              </a:rPr>
              <a:t>READ:</a:t>
            </a:r>
            <a:r>
              <a:rPr lang="en-US" dirty="0" smtClean="0">
                <a:solidFill>
                  <a:srgbClr val="0070C0"/>
                </a:solidFill>
                <a:latin typeface="Times New Roman" pitchFamily="18" charset="0"/>
                <a:cs typeface="Times New Roman" pitchFamily="18" charset="0"/>
              </a:rPr>
              <a:t>MVI A,80H  </a:t>
            </a:r>
            <a:r>
              <a:rPr lang="en-US" dirty="0" smtClean="0">
                <a:solidFill>
                  <a:schemeClr val="accent2"/>
                </a:solidFill>
                <a:latin typeface="Times New Roman" pitchFamily="18" charset="0"/>
                <a:cs typeface="Times New Roman" pitchFamily="18" charset="0"/>
              </a:rPr>
              <a:t>;1   0   0   0   0    0    0  0</a:t>
            </a:r>
            <a:endParaRPr lang="en-US" dirty="0" smtClean="0">
              <a:solidFill>
                <a:srgbClr val="0070C0"/>
              </a:solidFill>
              <a:latin typeface="Times New Roman" pitchFamily="18" charset="0"/>
              <a:cs typeface="Times New Roman" pitchFamily="18" charset="0"/>
            </a:endParaRPr>
          </a:p>
          <a:p>
            <a:r>
              <a:rPr lang="en-US" dirty="0" smtClean="0">
                <a:solidFill>
                  <a:srgbClr val="0070C0"/>
                </a:solidFill>
                <a:latin typeface="Times New Roman" pitchFamily="18" charset="0"/>
                <a:cs typeface="Times New Roman" pitchFamily="18" charset="0"/>
              </a:rPr>
              <a:t>            OUT 83H</a:t>
            </a:r>
          </a:p>
          <a:p>
            <a:r>
              <a:rPr lang="en-US" dirty="0" smtClean="0">
                <a:solidFill>
                  <a:srgbClr val="0070C0"/>
                </a:solidFill>
                <a:latin typeface="Times New Roman" pitchFamily="18" charset="0"/>
                <a:cs typeface="Times New Roman" pitchFamily="18" charset="0"/>
              </a:rPr>
              <a:t>            </a:t>
            </a:r>
            <a:r>
              <a:rPr lang="en-US" dirty="0" smtClean="0">
                <a:solidFill>
                  <a:srgbClr val="00B050"/>
                </a:solidFill>
                <a:latin typeface="Times New Roman" pitchFamily="18" charset="0"/>
                <a:cs typeface="Times New Roman" pitchFamily="18" charset="0"/>
              </a:rPr>
              <a:t>IN 82H</a:t>
            </a:r>
          </a:p>
          <a:p>
            <a:r>
              <a:rPr lang="en-US" dirty="0" smtClean="0">
                <a:solidFill>
                  <a:srgbClr val="00B050"/>
                </a:solidFill>
                <a:latin typeface="Times New Roman" pitchFamily="18" charset="0"/>
                <a:cs typeface="Times New Roman" pitchFamily="18" charset="0"/>
              </a:rPr>
              <a:t>            MOV D,A</a:t>
            </a:r>
          </a:p>
          <a:p>
            <a:r>
              <a:rPr lang="en-US" dirty="0" smtClean="0">
                <a:solidFill>
                  <a:srgbClr val="00B050"/>
                </a:solidFill>
                <a:latin typeface="Times New Roman" pitchFamily="18" charset="0"/>
                <a:cs typeface="Times New Roman" pitchFamily="18" charset="0"/>
              </a:rPr>
              <a:t>            IN 82H</a:t>
            </a:r>
          </a:p>
          <a:p>
            <a:r>
              <a:rPr lang="en-US" dirty="0" smtClean="0">
                <a:latin typeface="Times New Roman" pitchFamily="18" charset="0"/>
                <a:cs typeface="Times New Roman" pitchFamily="18" charset="0"/>
              </a:rPr>
              <a:t>            ORA  D</a:t>
            </a:r>
          </a:p>
          <a:p>
            <a:r>
              <a:rPr lang="en-US" dirty="0" smtClean="0">
                <a:latin typeface="Times New Roman" pitchFamily="18" charset="0"/>
                <a:cs typeface="Times New Roman" pitchFamily="18" charset="0"/>
              </a:rPr>
              <a:t>            JNZ</a:t>
            </a:r>
            <a:r>
              <a:rPr lang="en-US" dirty="0" smtClean="0">
                <a:solidFill>
                  <a:srgbClr val="FF0000"/>
                </a:solidFill>
                <a:latin typeface="Times New Roman" pitchFamily="18" charset="0"/>
                <a:cs typeface="Times New Roman" pitchFamily="18" charset="0"/>
              </a:rPr>
              <a:t> READ</a:t>
            </a:r>
            <a:endParaRPr lang="en-US" dirty="0">
              <a:solidFill>
                <a:srgbClr val="FF0000"/>
              </a:solidFill>
              <a:latin typeface="Times New Roman" pitchFamily="18" charset="0"/>
              <a:cs typeface="Times New Roman" pitchFamily="18" charset="0"/>
            </a:endParaRPr>
          </a:p>
        </p:txBody>
      </p:sp>
      <p:pic>
        <p:nvPicPr>
          <p:cNvPr id="4" name="Picture 2" descr="https://media.geeksforgeeks.org/wp-content/uploads/CR8254-1.png"/>
          <p:cNvPicPr>
            <a:picLocks noChangeAspect="1" noChangeArrowheads="1"/>
          </p:cNvPicPr>
          <p:nvPr/>
        </p:nvPicPr>
        <p:blipFill>
          <a:blip r:embed="rId2"/>
          <a:srcRect/>
          <a:stretch>
            <a:fillRect/>
          </a:stretch>
        </p:blipFill>
        <p:spPr bwMode="auto">
          <a:xfrm>
            <a:off x="4114800" y="1143000"/>
            <a:ext cx="4495800" cy="981537"/>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t>Modes of 8254</a:t>
            </a:r>
            <a:endParaRPr lang="en-US" dirty="0"/>
          </a:p>
        </p:txBody>
      </p:sp>
      <p:sp>
        <p:nvSpPr>
          <p:cNvPr id="3" name="Content Placeholder 2"/>
          <p:cNvSpPr>
            <a:spLocks noGrp="1"/>
          </p:cNvSpPr>
          <p:nvPr>
            <p:ph idx="1"/>
          </p:nvPr>
        </p:nvSpPr>
        <p:spPr/>
        <p:txBody>
          <a:bodyPr/>
          <a:lstStyle/>
          <a:p>
            <a:endParaRPr lang="en-US"/>
          </a:p>
        </p:txBody>
      </p:sp>
      <p:pic>
        <p:nvPicPr>
          <p:cNvPr id="1026" name="Picture 2" descr="https://player.slideplayer.com/91/14911209/slides/slide_10.jpg"/>
          <p:cNvPicPr>
            <a:picLocks noChangeAspect="1" noChangeArrowheads="1"/>
          </p:cNvPicPr>
          <p:nvPr/>
        </p:nvPicPr>
        <p:blipFill>
          <a:blip r:embed="rId2"/>
          <a:srcRect/>
          <a:stretch>
            <a:fillRect/>
          </a:stretch>
        </p:blipFill>
        <p:spPr bwMode="auto">
          <a:xfrm>
            <a:off x="1066800" y="1600200"/>
            <a:ext cx="6705600" cy="50292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US" dirty="0" smtClean="0">
                <a:latin typeface="Times New Roman" pitchFamily="18" charset="0"/>
                <a:cs typeface="Times New Roman" pitchFamily="18" charset="0"/>
              </a:rPr>
              <a:t>MODE </a:t>
            </a:r>
            <a:r>
              <a:rPr lang="en-US" dirty="0" smtClean="0">
                <a:latin typeface="Times New Roman" pitchFamily="18" charset="0"/>
                <a:cs typeface="Times New Roman" pitchFamily="18" charset="0"/>
              </a:rPr>
              <a:t>0: Interrupt on Terminal </a:t>
            </a:r>
            <a:r>
              <a:rPr lang="en-US"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ount</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just"/>
            <a:r>
              <a:rPr lang="en-US" sz="2400" dirty="0" smtClean="0">
                <a:latin typeface="Times New Roman" pitchFamily="18" charset="0"/>
                <a:cs typeface="Times New Roman" pitchFamily="18" charset="0"/>
              </a:rPr>
              <a:t>The output becomes a logic 0 when the control word is written and remains there until </a:t>
            </a:r>
            <a:r>
              <a:rPr lang="en-US" sz="2400" dirty="0" smtClean="0">
                <a:latin typeface="Times New Roman" pitchFamily="18" charset="0"/>
                <a:cs typeface="Times New Roman" pitchFamily="18" charset="0"/>
              </a:rPr>
              <a:t>NUMBER </a:t>
            </a:r>
            <a:r>
              <a:rPr lang="en-US" sz="2400" dirty="0" smtClean="0">
                <a:latin typeface="Times New Roman" pitchFamily="18" charset="0"/>
                <a:cs typeface="Times New Roman" pitchFamily="18" charset="0"/>
              </a:rPr>
              <a:t>OF PROGRAMMED </a:t>
            </a:r>
            <a:r>
              <a:rPr lang="en-US" sz="2400" dirty="0" smtClean="0">
                <a:latin typeface="Times New Roman" pitchFamily="18" charset="0"/>
                <a:cs typeface="Times New Roman" pitchFamily="18" charset="0"/>
              </a:rPr>
              <a:t>COUNT.</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E:\desktop1\mpmc\images\IMG-20210901-WA0002.jpg"/>
          <p:cNvPicPr>
            <a:picLocks noChangeAspect="1" noChangeArrowheads="1"/>
          </p:cNvPicPr>
          <p:nvPr/>
        </p:nvPicPr>
        <p:blipFill>
          <a:blip r:embed="rId3"/>
          <a:srcRect b="61111"/>
          <a:stretch>
            <a:fillRect/>
          </a:stretch>
        </p:blipFill>
        <p:spPr bwMode="auto">
          <a:xfrm>
            <a:off x="1371600" y="0"/>
            <a:ext cx="6339363" cy="2590800"/>
          </a:xfrm>
          <a:prstGeom prst="rect">
            <a:avLst/>
          </a:prstGeom>
          <a:noFill/>
        </p:spPr>
      </p:pic>
      <p:pic>
        <p:nvPicPr>
          <p:cNvPr id="2052" name="Picture 4" descr="E:\desktop1\mpmc\images\IMG-20210901-WA0002.jpg"/>
          <p:cNvPicPr>
            <a:picLocks noChangeAspect="1" noChangeArrowheads="1"/>
          </p:cNvPicPr>
          <p:nvPr/>
        </p:nvPicPr>
        <p:blipFill>
          <a:blip r:embed="rId3"/>
          <a:srcRect t="38125" b="35625"/>
          <a:stretch>
            <a:fillRect/>
          </a:stretch>
        </p:blipFill>
        <p:spPr bwMode="auto">
          <a:xfrm>
            <a:off x="1371599" y="2514600"/>
            <a:ext cx="6291073" cy="1828800"/>
          </a:xfrm>
          <a:prstGeom prst="rect">
            <a:avLst/>
          </a:prstGeom>
          <a:noFill/>
        </p:spPr>
      </p:pic>
      <p:pic>
        <p:nvPicPr>
          <p:cNvPr id="8" name="Picture 4" descr="E:\desktop1\mpmc\images\IMG-20210901-WA0002.jpg"/>
          <p:cNvPicPr>
            <a:picLocks noChangeAspect="1" noChangeArrowheads="1"/>
          </p:cNvPicPr>
          <p:nvPr/>
        </p:nvPicPr>
        <p:blipFill>
          <a:blip r:embed="rId3"/>
          <a:srcRect t="62813"/>
          <a:stretch>
            <a:fillRect/>
          </a:stretch>
        </p:blipFill>
        <p:spPr bwMode="auto">
          <a:xfrm>
            <a:off x="1295400" y="4157717"/>
            <a:ext cx="6324600" cy="247168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subTnLst>
                                    <p:set>
                                      <p:cBhvr override="childStyle">
                                        <p:cTn dur="1" fill="hold" display="0" masterRel="nextClick" afterEffect="1"/>
                                        <p:tgtEl>
                                          <p:spTgt spid="2050"/>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blinds(horizontal)">
                                      <p:cBhvr>
                                        <p:cTn id="12" dur="500"/>
                                        <p:tgtEl>
                                          <p:spTgt spid="2052"/>
                                        </p:tgtEl>
                                      </p:cBhvr>
                                    </p:animEffect>
                                  </p:childTnLst>
                                  <p:subTnLst>
                                    <p:set>
                                      <p:cBhvr override="childStyle">
                                        <p:cTn dur="1" fill="hold" display="0" masterRel="nextClick" afterEffect="1"/>
                                        <p:tgtEl>
                                          <p:spTgt spid="205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930</TotalTime>
  <Words>577</Words>
  <Application>Microsoft Office PowerPoint</Application>
  <PresentationFormat>On-screen Show (4:3)</PresentationFormat>
  <Paragraphs>130</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 Control Word Register </vt:lpstr>
      <vt:lpstr>Slide 2</vt:lpstr>
      <vt:lpstr> Counters </vt:lpstr>
      <vt:lpstr>Programming the 8254</vt:lpstr>
      <vt:lpstr>Program:</vt:lpstr>
      <vt:lpstr>Program: Read operation:</vt:lpstr>
      <vt:lpstr>Modes of 8254</vt:lpstr>
      <vt:lpstr>MODE 0: Interrupt on Terminal Count</vt:lpstr>
      <vt:lpstr>Slide 9</vt:lpstr>
      <vt:lpstr>MODE1: Programmable one shot</vt:lpstr>
      <vt:lpstr>Slide 11</vt:lpstr>
      <vt:lpstr>MODE 2:Rate Generator</vt:lpstr>
      <vt:lpstr>Slide 13</vt:lpstr>
      <vt:lpstr>Write instruction to generate pulse every 50mcroS from Ctr0</vt:lpstr>
      <vt:lpstr>Mode 3:Square wave generator</vt:lpstr>
      <vt:lpstr>Slide 16</vt:lpstr>
      <vt:lpstr>Write instruction for 1Khz square wave at Ctr 1</vt:lpstr>
      <vt:lpstr>MODE 4 :Software triggered strobe</vt:lpstr>
      <vt:lpstr>Slide 19</vt:lpstr>
      <vt:lpstr>MODE 5:Hardware Triggered Strobe</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vikram</dc:creator>
  <cp:lastModifiedBy>vikram</cp:lastModifiedBy>
  <cp:revision>69</cp:revision>
  <dcterms:created xsi:type="dcterms:W3CDTF">2020-10-05T08:16:26Z</dcterms:created>
  <dcterms:modified xsi:type="dcterms:W3CDTF">2021-09-02T07:15:37Z</dcterms:modified>
</cp:coreProperties>
</file>